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handoutMasterIdLst>
    <p:handoutMasterId r:id="rId28"/>
  </p:handoutMasterIdLst>
  <p:sldIdLst>
    <p:sldId id="256" r:id="rId2"/>
    <p:sldId id="275" r:id="rId3"/>
    <p:sldId id="276" r:id="rId4"/>
    <p:sldId id="317" r:id="rId5"/>
    <p:sldId id="257" r:id="rId6"/>
    <p:sldId id="258" r:id="rId7"/>
    <p:sldId id="259" r:id="rId8"/>
    <p:sldId id="292" r:id="rId9"/>
    <p:sldId id="306" r:id="rId10"/>
    <p:sldId id="340" r:id="rId11"/>
    <p:sldId id="341" r:id="rId12"/>
    <p:sldId id="342" r:id="rId13"/>
    <p:sldId id="343" r:id="rId14"/>
    <p:sldId id="345" r:id="rId15"/>
    <p:sldId id="346" r:id="rId16"/>
    <p:sldId id="347" r:id="rId17"/>
    <p:sldId id="348" r:id="rId18"/>
    <p:sldId id="349" r:id="rId19"/>
    <p:sldId id="350" r:id="rId20"/>
    <p:sldId id="351" r:id="rId21"/>
    <p:sldId id="352" r:id="rId22"/>
    <p:sldId id="354" r:id="rId23"/>
    <p:sldId id="355" r:id="rId24"/>
    <p:sldId id="356" r:id="rId25"/>
    <p:sldId id="357" r:id="rId26"/>
    <p:sldId id="32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>
        <p:scale>
          <a:sx n="71" d="100"/>
          <a:sy n="71" d="100"/>
        </p:scale>
        <p:origin x="-2784" y="-9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87009-9C18-4665-AEFC-D404AF9FF3C0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4453C-6028-4BA4-A648-669906D3964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97E9-2721-4E48-AE82-676FF8040A82}" type="datetimeFigureOut">
              <a:rPr lang="ru-RU" smtClean="0"/>
              <a:pPr/>
              <a:t>04.07.2023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740D-BC2A-4218-99F2-EB1952B232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97E9-2721-4E48-AE82-676FF8040A82}" type="datetimeFigureOut">
              <a:rPr lang="ru-RU" smtClean="0"/>
              <a:pPr/>
              <a:t>04.07.2023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740D-BC2A-4218-99F2-EB1952B232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97E9-2721-4E48-AE82-676FF8040A82}" type="datetimeFigureOut">
              <a:rPr lang="ru-RU" smtClean="0"/>
              <a:pPr/>
              <a:t>04.07.2023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740D-BC2A-4218-99F2-EB1952B232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97E9-2721-4E48-AE82-676FF8040A82}" type="datetimeFigureOut">
              <a:rPr lang="ru-RU" smtClean="0"/>
              <a:pPr/>
              <a:t>04.07.2023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740D-BC2A-4218-99F2-EB1952B232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97E9-2721-4E48-AE82-676FF8040A82}" type="datetimeFigureOut">
              <a:rPr lang="ru-RU" smtClean="0"/>
              <a:pPr/>
              <a:t>04.07.2023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740D-BC2A-4218-99F2-EB1952B232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97E9-2721-4E48-AE82-676FF8040A82}" type="datetimeFigureOut">
              <a:rPr lang="ru-RU" smtClean="0"/>
              <a:pPr/>
              <a:t>04.07.2023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740D-BC2A-4218-99F2-EB1952B232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97E9-2721-4E48-AE82-676FF8040A82}" type="datetimeFigureOut">
              <a:rPr lang="ru-RU" smtClean="0"/>
              <a:pPr/>
              <a:t>04.07.2023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740D-BC2A-4218-99F2-EB1952B232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97E9-2721-4E48-AE82-676FF8040A82}" type="datetimeFigureOut">
              <a:rPr lang="ru-RU" smtClean="0"/>
              <a:pPr/>
              <a:t>04.07.2023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740D-BC2A-4218-99F2-EB1952B232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97E9-2721-4E48-AE82-676FF8040A82}" type="datetimeFigureOut">
              <a:rPr lang="ru-RU" smtClean="0"/>
              <a:pPr/>
              <a:t>04.07.2023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740D-BC2A-4218-99F2-EB1952B232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97E9-2721-4E48-AE82-676FF8040A82}" type="datetimeFigureOut">
              <a:rPr lang="ru-RU" smtClean="0"/>
              <a:pPr/>
              <a:t>04.07.2023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740D-BC2A-4218-99F2-EB1952B232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97E9-2721-4E48-AE82-676FF8040A82}" type="datetimeFigureOut">
              <a:rPr lang="ru-RU" smtClean="0"/>
              <a:pPr/>
              <a:t>04.07.2023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740D-BC2A-4218-99F2-EB1952B232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297E9-2721-4E48-AE82-676FF8040A82}" type="datetimeFigureOut">
              <a:rPr lang="ru-RU" smtClean="0"/>
              <a:pPr/>
              <a:t>04.07.2023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A740D-BC2A-4218-99F2-EB1952B232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33"/>
            <a:ext cx="8172480" cy="500066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5400" b="1" dirty="0" smtClean="0">
                <a:solidFill>
                  <a:srgbClr val="C00000"/>
                </a:solidFill>
                <a:latin typeface="Bookman Old Style" pitchFamily="18" charset="0"/>
              </a:rPr>
              <a:t>Звіт роботи методичної </a:t>
            </a:r>
            <a:r>
              <a:rPr lang="uk-UA" sz="5400" b="1" smtClean="0">
                <a:solidFill>
                  <a:srgbClr val="C00000"/>
                </a:solidFill>
                <a:latin typeface="Bookman Old Style" pitchFamily="18" charset="0"/>
              </a:rPr>
              <a:t>комісії </a:t>
            </a:r>
            <a:r>
              <a:rPr lang="uk-UA" sz="5400" b="1" smtClean="0">
                <a:solidFill>
                  <a:srgbClr val="C00000"/>
                </a:solidFill>
                <a:latin typeface="Bookman Old Style" pitchFamily="18" charset="0"/>
              </a:rPr>
              <a:t>клінічних дисциплін терапевтичного циклу та педіатрії </a:t>
            </a:r>
            <a:br>
              <a:rPr lang="uk-UA" sz="5400" b="1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uk-UA" sz="5400" b="1" smtClean="0">
                <a:solidFill>
                  <a:srgbClr val="C00000"/>
                </a:solidFill>
                <a:latin typeface="Bookman Old Style" pitchFamily="18" charset="0"/>
              </a:rPr>
              <a:t>за </a:t>
            </a:r>
            <a:r>
              <a:rPr lang="uk-UA" sz="5400" b="1" dirty="0" smtClean="0">
                <a:solidFill>
                  <a:srgbClr val="C00000"/>
                </a:solidFill>
                <a:latin typeface="Bookman Old Style" pitchFamily="18" charset="0"/>
              </a:rPr>
              <a:t>2022 </a:t>
            </a:r>
            <a:r>
              <a:rPr lang="uk-UA" sz="5400" b="1" smtClean="0">
                <a:solidFill>
                  <a:srgbClr val="C00000"/>
                </a:solidFill>
                <a:latin typeface="Bookman Old Style" pitchFamily="18" charset="0"/>
              </a:rPr>
              <a:t>– </a:t>
            </a:r>
            <a:r>
              <a:rPr lang="uk-UA" sz="5400" b="1" smtClean="0">
                <a:solidFill>
                  <a:srgbClr val="C00000"/>
                </a:solidFill>
                <a:latin typeface="Bookman Old Style" pitchFamily="18" charset="0"/>
              </a:rPr>
              <a:t>2023 </a:t>
            </a:r>
            <a:r>
              <a:rPr lang="uk-UA" sz="5400" b="1" dirty="0" smtClean="0">
                <a:solidFill>
                  <a:srgbClr val="C00000"/>
                </a:solidFill>
                <a:latin typeface="Bookman Old Style" pitchFamily="18" charset="0"/>
              </a:rPr>
              <a:t>навчальний рік.</a:t>
            </a:r>
            <a:endParaRPr lang="ru-RU" sz="5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507288" cy="5649491"/>
          </a:xfrm>
        </p:spPr>
        <p:txBody>
          <a:bodyPr/>
          <a:lstStyle/>
          <a:p>
            <a:pPr marL="0" indent="0" algn="ctr">
              <a:buNone/>
            </a:pPr>
            <a:r>
              <a:rPr lang="uk-UA" b="1" i="1" dirty="0">
                <a:solidFill>
                  <a:srgbClr val="FF0000"/>
                </a:solidFill>
              </a:rPr>
              <a:t>Відкриті  </a:t>
            </a:r>
            <a:r>
              <a:rPr lang="uk-UA" b="1" i="1" dirty="0" err="1">
                <a:solidFill>
                  <a:srgbClr val="FF0000"/>
                </a:solidFill>
              </a:rPr>
              <a:t>уроки</a:t>
            </a:r>
            <a:r>
              <a:rPr lang="uk-UA" b="1" i="1" dirty="0">
                <a:solidFill>
                  <a:srgbClr val="FF0000"/>
                </a:solidFill>
              </a:rPr>
              <a:t> </a:t>
            </a:r>
            <a:endParaRPr lang="ru-RU" b="1" i="1" dirty="0">
              <a:solidFill>
                <a:srgbClr val="FF0000"/>
              </a:solidFill>
            </a:endParaRPr>
          </a:p>
          <a:p>
            <a:r>
              <a:rPr lang="uk-UA" b="1" i="1" dirty="0"/>
              <a:t> «Туберкульоз у дітей» практичне заняття, група </a:t>
            </a:r>
            <a:r>
              <a:rPr lang="uk-UA" b="1" i="1" dirty="0" err="1" smtClean="0"/>
              <a:t>ІІІф</a:t>
            </a:r>
            <a:r>
              <a:rPr lang="uk-UA" b="1" i="1" dirty="0" smtClean="0"/>
              <a:t> , </a:t>
            </a:r>
            <a:r>
              <a:rPr lang="uk-UA" b="1" i="1" smtClean="0"/>
              <a:t>викладач </a:t>
            </a:r>
            <a:r>
              <a:rPr lang="uk-UA" b="1" i="1" smtClean="0"/>
              <a:t>Поліщук Т.Г.</a:t>
            </a:r>
            <a:endParaRPr lang="ru-RU" b="1" i="1" dirty="0"/>
          </a:p>
          <a:p>
            <a:r>
              <a:rPr lang="uk-UA" b="1" i="1" dirty="0"/>
              <a:t> «</a:t>
            </a:r>
            <a:r>
              <a:rPr lang="uk-UA" b="1" i="1" dirty="0" err="1"/>
              <a:t>Папулосквамозні</a:t>
            </a:r>
            <a:r>
              <a:rPr lang="uk-UA" b="1" i="1" dirty="0"/>
              <a:t> дерматози». Лекція, група </a:t>
            </a:r>
            <a:r>
              <a:rPr lang="uk-UA" b="1" i="1" dirty="0" smtClean="0"/>
              <a:t>4мс, </a:t>
            </a:r>
            <a:r>
              <a:rPr lang="uk-UA" b="1" i="1" smtClean="0"/>
              <a:t>викладач </a:t>
            </a:r>
            <a:r>
              <a:rPr lang="uk-UA" b="1" i="1" smtClean="0"/>
              <a:t>Гуденко О.В.</a:t>
            </a:r>
            <a:endParaRPr lang="ru-RU" b="1" i="1" dirty="0"/>
          </a:p>
          <a:p>
            <a:r>
              <a:rPr lang="uk-UA" b="1" i="1" dirty="0"/>
              <a:t>«Організація харчування в стаціонарі. Санітарний контроль.» Практичне заняття, група </a:t>
            </a:r>
            <a:r>
              <a:rPr lang="uk-UA" b="1" i="1" dirty="0" smtClean="0"/>
              <a:t>2ф, </a:t>
            </a:r>
            <a:r>
              <a:rPr lang="uk-UA" b="1" i="1" smtClean="0"/>
              <a:t>викладач </a:t>
            </a:r>
            <a:r>
              <a:rPr lang="uk-UA" b="1" i="1" smtClean="0"/>
              <a:t>Лисюк І.В.</a:t>
            </a:r>
            <a:endParaRPr lang="ru-RU" b="1" i="1" dirty="0"/>
          </a:p>
          <a:p>
            <a:r>
              <a:rPr lang="uk-UA" b="1" i="1" dirty="0"/>
              <a:t> </a:t>
            </a:r>
            <a:endParaRPr lang="ru-RU" b="1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64532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363272" cy="586551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Методкомісія 2022\фото 22\0-02-05-5e916270b749fa3d8cbcbd89613db771567209788bc84a047ac7432074f86bf6_6204527bcef2e5d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9164" y="245958"/>
            <a:ext cx="2765324" cy="368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Методкомісія 2022\фото 22\0-02-05-7c46fc9222c92f8db7cc5a5dc60e7098e36a30b12d2f6d7de2543bcca77dd11a_c23c5021867971f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802" y="245958"/>
            <a:ext cx="3160110" cy="421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Методкомісія 2022\фото 22\0-02-05-a3de9db7eebce2ab1cd0daea1185fadfe560b66de538bc4382ed421f72d7fe5a_baae17b2a2a701e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105175"/>
            <a:ext cx="324036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18116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91264" cy="557748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b="1" i="1" dirty="0">
                <a:solidFill>
                  <a:srgbClr val="FF0000"/>
                </a:solidFill>
              </a:rPr>
              <a:t>Виховні заходи:</a:t>
            </a:r>
            <a:endParaRPr lang="ru-RU" b="1" i="1" dirty="0">
              <a:solidFill>
                <a:srgbClr val="FF0000"/>
              </a:solidFill>
            </a:endParaRPr>
          </a:p>
          <a:p>
            <a:r>
              <a:rPr lang="uk-UA" b="1" i="1" dirty="0"/>
              <a:t>Просвітницький лекторій до Дня медичної сестри «Медична сестра – професія, дарована богом»</a:t>
            </a:r>
            <a:endParaRPr lang="ru-RU" b="1" i="1" dirty="0"/>
          </a:p>
          <a:p>
            <a:r>
              <a:rPr lang="uk-UA" b="1" i="1" dirty="0"/>
              <a:t>Участь у студентських науково – практичних конференціях, присвячених:  Дню серця "Артеріальна гіпертензія у дітей" Поліщук, Дню боротьби з цукровим діабетом «Проблеми при введенні інсуліну» Тимошенко,  туберкульозом «</a:t>
            </a:r>
            <a:r>
              <a:rPr lang="uk-UA" b="1" i="1" dirty="0" err="1"/>
              <a:t>Позалегеневі</a:t>
            </a:r>
            <a:r>
              <a:rPr lang="uk-UA" b="1" i="1" dirty="0"/>
              <a:t> форми туберкульозу» </a:t>
            </a:r>
            <a:r>
              <a:rPr lang="uk-UA" b="1" i="1" dirty="0" err="1"/>
              <a:t>Бургай</a:t>
            </a:r>
            <a:r>
              <a:rPr lang="uk-UA" b="1" i="1" dirty="0"/>
              <a:t>, Дню </a:t>
            </a:r>
            <a:r>
              <a:rPr lang="uk-UA" b="1" i="1" dirty="0" err="1"/>
              <a:t>орфанних</a:t>
            </a:r>
            <a:r>
              <a:rPr lang="uk-UA" b="1" i="1" dirty="0"/>
              <a:t> </a:t>
            </a:r>
            <a:r>
              <a:rPr lang="uk-UA" b="1" i="1" dirty="0" err="1"/>
              <a:t>захворювань"Порушення</a:t>
            </a:r>
            <a:r>
              <a:rPr lang="uk-UA" b="1" i="1" dirty="0"/>
              <a:t> обміну сірковмісних </a:t>
            </a:r>
            <a:r>
              <a:rPr lang="uk-UA" b="1" i="1" dirty="0" err="1"/>
              <a:t>амінокислот.Гіпергомоцистеїнемія</a:t>
            </a:r>
            <a:r>
              <a:rPr lang="uk-UA" b="1" i="1" dirty="0"/>
              <a:t>." Поліщук, "Рідкісні природжені вади розвитку, хромосомні аномалії: </a:t>
            </a:r>
            <a:r>
              <a:rPr lang="uk-UA" b="1" i="1" dirty="0" err="1"/>
              <a:t>Мікроцефалія.Синдром</a:t>
            </a:r>
            <a:r>
              <a:rPr lang="uk-UA" b="1" i="1" dirty="0"/>
              <a:t> Денді-</a:t>
            </a:r>
            <a:r>
              <a:rPr lang="uk-UA" b="1" i="1" dirty="0" err="1"/>
              <a:t>Уокера</a:t>
            </a:r>
            <a:r>
              <a:rPr lang="uk-UA" b="1" i="1" dirty="0"/>
              <a:t>, та інші." </a:t>
            </a:r>
            <a:r>
              <a:rPr lang="uk-UA" b="1" i="1" dirty="0" err="1"/>
              <a:t>Курдюмова</a:t>
            </a:r>
            <a:r>
              <a:rPr lang="uk-UA" b="1" i="1" dirty="0"/>
              <a:t>  .</a:t>
            </a:r>
            <a:endParaRPr lang="ru-RU" b="1" i="1" dirty="0"/>
          </a:p>
          <a:p>
            <a:pPr marL="0" indent="0">
              <a:buNone/>
            </a:pPr>
            <a:r>
              <a:rPr lang="uk-UA" b="1" i="1" dirty="0"/>
              <a:t> </a:t>
            </a:r>
            <a:endParaRPr lang="ru-RU" b="1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74606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91264" cy="579350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USER\Desktop\Методкомісія 2022\фото 22\0-02-05-bd43882f9700819d3bad663f70acb7b15d2442c43667c62cb60bd3a384d780f7_eb678443763caea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598153"/>
            <a:ext cx="5022601" cy="37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Методкомісія 2022\фото 22\0-02-05-a01fc032581163149b047dccbd720d969009aeb47542af285dbd4085ef653086_73e06b00d80c2a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8097" y="598153"/>
            <a:ext cx="3851327" cy="513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139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346858166_1294775794781712_75758506694666955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612441" cy="420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335251996_874469080521839_1983940388345051232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068960"/>
            <a:ext cx="3991553" cy="319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0201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435280" cy="557748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b="1" i="1" dirty="0"/>
              <a:t>Участь в роботі</a:t>
            </a:r>
            <a:r>
              <a:rPr lang="uk-UA" i="1" dirty="0"/>
              <a:t> </a:t>
            </a:r>
            <a:endParaRPr lang="uk-UA" i="1" dirty="0" smtClean="0"/>
          </a:p>
          <a:p>
            <a:pPr marL="0" indent="0">
              <a:buNone/>
            </a:pPr>
            <a:r>
              <a:rPr lang="uk-UA" i="1" dirty="0" smtClean="0"/>
              <a:t>круглого </a:t>
            </a:r>
            <a:r>
              <a:rPr lang="uk-UA" i="1" dirty="0"/>
              <a:t>столу «Сучасні підходи до організації практичної підготовки у медичних закладах фахової </a:t>
            </a:r>
            <a:r>
              <a:rPr lang="uk-UA" i="1" dirty="0" err="1"/>
              <a:t>передвищої</a:t>
            </a:r>
            <a:r>
              <a:rPr lang="uk-UA" i="1" dirty="0"/>
              <a:t> освіти», обласного методичного семінару на тему «Із досвіду розвитку пізнавальних здібностей та творчого потенціалу студентів»,</a:t>
            </a:r>
            <a:r>
              <a:rPr lang="uk-UA" b="1" i="1" dirty="0"/>
              <a:t> </a:t>
            </a:r>
            <a:r>
              <a:rPr lang="ru-RU" i="1" dirty="0"/>
              <a:t>V</a:t>
            </a:r>
            <a:r>
              <a:rPr lang="uk-UA" i="1" dirty="0"/>
              <a:t>ІІ Всеукраїнської науково-методичної конференції </a:t>
            </a:r>
            <a:r>
              <a:rPr lang="uk-UA" b="1" i="1" dirty="0"/>
              <a:t>«</a:t>
            </a:r>
            <a:r>
              <a:rPr lang="uk-UA" i="1" dirty="0"/>
              <a:t>Особистісно-професійна компетентність педагога: теорія і практика», ІІІ Всеукраїнської науково-практичної конференції «Фахова </a:t>
            </a:r>
            <a:r>
              <a:rPr lang="uk-UA" i="1" dirty="0" err="1"/>
              <a:t>передвища</a:t>
            </a:r>
            <a:r>
              <a:rPr lang="uk-UA" i="1" dirty="0"/>
              <a:t> і професійна освіта: теорія, методика, практика», ХІІІ Міжнародній науково – практичній конференції «Освіта і здоров’я», VІІ Всеукраїнської науково-практичної інтернет-конференції «Інноваційні технології розвитку особистісно-професійної компетентності педагогів в умовах післядипломної освіти», Всеукраїнській онлайн-конференції «Сучасні аспекти паліативної допомоги в </a:t>
            </a:r>
            <a:r>
              <a:rPr lang="uk-UA" i="1" dirty="0" err="1"/>
              <a:t>медсестринстві</a:t>
            </a:r>
            <a:r>
              <a:rPr lang="uk-UA" i="1" dirty="0"/>
              <a:t>».</a:t>
            </a:r>
            <a:endParaRPr lang="ru-RU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67577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0-02-05-50fff0a402b42895d34e705fbf192bda321c1213782c73b69fb98ab3625a2be3_58c31d5ba6355c8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440357" cy="340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сертифікати\23_Терновенк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2190" y="2805512"/>
            <a:ext cx="4764306" cy="357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8759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435280" cy="60095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i="1" dirty="0"/>
              <a:t> </a:t>
            </a:r>
            <a:r>
              <a:rPr lang="uk-UA" b="1" i="1" dirty="0">
                <a:solidFill>
                  <a:srgbClr val="FF0000"/>
                </a:solidFill>
              </a:rPr>
              <a:t>друковані статті</a:t>
            </a:r>
            <a:r>
              <a:rPr lang="uk-UA" b="1" i="1" dirty="0"/>
              <a:t>: «З досвіду формування лідерських якостей у здобувачів освіти</a:t>
            </a:r>
            <a:r>
              <a:rPr lang="uk-UA" b="1" i="1"/>
              <a:t>»,  </a:t>
            </a:r>
            <a:r>
              <a:rPr lang="uk-UA" b="1" i="1" smtClean="0"/>
              <a:t>Терновенко Т.В., Тимошенко Н.В.; </a:t>
            </a:r>
            <a:r>
              <a:rPr lang="uk-UA" b="1" i="1" dirty="0"/>
              <a:t>«Перспективи здобуття медичної освіти за дуальною формою</a:t>
            </a:r>
            <a:r>
              <a:rPr lang="uk-UA" b="1" i="1"/>
              <a:t>» </a:t>
            </a:r>
            <a:r>
              <a:rPr lang="uk-UA" b="1" i="1" smtClean="0"/>
              <a:t>Терновенко Т.В.; </a:t>
            </a:r>
            <a:r>
              <a:rPr lang="uk-UA" b="1" i="1" dirty="0"/>
              <a:t>"Особливості навчання студентів-медиків під час воєнного стану</a:t>
            </a:r>
            <a:r>
              <a:rPr lang="uk-UA" b="1" i="1"/>
              <a:t>" </a:t>
            </a:r>
            <a:r>
              <a:rPr lang="uk-UA" b="1" i="1" smtClean="0"/>
              <a:t>Рощик В.А.</a:t>
            </a:r>
            <a:endParaRPr lang="ru-RU" b="1" i="1" dirty="0"/>
          </a:p>
          <a:p>
            <a:pPr marL="0" indent="0">
              <a:buNone/>
            </a:pPr>
            <a:r>
              <a:rPr lang="uk-UA" b="1" i="1" dirty="0">
                <a:solidFill>
                  <a:srgbClr val="FF0000"/>
                </a:solidFill>
              </a:rPr>
              <a:t>посібники </a:t>
            </a:r>
            <a:r>
              <a:rPr lang="uk-UA" b="1" i="1" dirty="0"/>
              <a:t>«Догляд та реабілітація  хворих при інсульті» , «</a:t>
            </a:r>
            <a:r>
              <a:rPr lang="uk-UA" b="1" i="1" dirty="0" err="1"/>
              <a:t>Медсестринство</a:t>
            </a:r>
            <a:r>
              <a:rPr lang="uk-UA" b="1" i="1" dirty="0"/>
              <a:t>  в дерматології»</a:t>
            </a:r>
            <a:endParaRPr lang="ru-RU" b="1" i="1" dirty="0"/>
          </a:p>
          <a:p>
            <a:pPr marL="0" indent="0">
              <a:buNone/>
            </a:pPr>
            <a:r>
              <a:rPr lang="uk-UA" b="1" i="1" dirty="0">
                <a:solidFill>
                  <a:srgbClr val="FF0000"/>
                </a:solidFill>
              </a:rPr>
              <a:t>перевидання підручника</a:t>
            </a:r>
            <a:r>
              <a:rPr lang="uk-UA" b="1" i="1" dirty="0"/>
              <a:t>  «Практикум з педіатрії»,</a:t>
            </a:r>
            <a:endParaRPr lang="ru-RU" b="1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94516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сертифікати\clipboard_image_537be121af3be2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8" y="774683"/>
            <a:ext cx="5053396" cy="315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334666593_164047916481865_5842539529936346412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1753" y="342590"/>
            <a:ext cx="3770727" cy="575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893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60648"/>
            <a:ext cx="8928992" cy="61206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i="1" dirty="0">
                <a:solidFill>
                  <a:srgbClr val="FF0000"/>
                </a:solidFill>
              </a:rPr>
              <a:t>Виступи -доповіді</a:t>
            </a:r>
            <a:r>
              <a:rPr lang="uk-UA" b="1" i="1"/>
              <a:t>: </a:t>
            </a:r>
            <a:endParaRPr lang="uk-UA" b="1" i="1" smtClean="0"/>
          </a:p>
          <a:p>
            <a:pPr marL="0" indent="0">
              <a:buNone/>
            </a:pPr>
            <a:r>
              <a:rPr lang="uk-UA" b="1" i="1" smtClean="0"/>
              <a:t>«</a:t>
            </a:r>
            <a:r>
              <a:rPr lang="uk-UA" b="1" i="1" dirty="0" err="1"/>
              <a:t>Симуляційне</a:t>
            </a:r>
            <a:r>
              <a:rPr lang="uk-UA" b="1" i="1" dirty="0"/>
              <a:t> навчання. Актуальні питання</a:t>
            </a:r>
            <a:r>
              <a:rPr lang="uk-UA" b="1" i="1"/>
              <a:t>» </a:t>
            </a:r>
            <a:r>
              <a:rPr lang="uk-UA" b="1" i="1" smtClean="0"/>
              <a:t>Лисюк І.В., Тимошенко Н.В.  </a:t>
            </a:r>
          </a:p>
          <a:p>
            <a:pPr marL="0" indent="0">
              <a:buNone/>
            </a:pPr>
            <a:r>
              <a:rPr lang="uk-UA" b="1" i="1" smtClean="0"/>
              <a:t>«</a:t>
            </a:r>
            <a:r>
              <a:rPr lang="uk-UA" b="1" i="1" dirty="0"/>
              <a:t>З досвіду використання інноваційних технологій в процесі викладання догляду за хворими та основ </a:t>
            </a:r>
            <a:r>
              <a:rPr lang="uk-UA" b="1" i="1" dirty="0" err="1"/>
              <a:t>медсестринства</a:t>
            </a:r>
            <a:r>
              <a:rPr lang="uk-UA" b="1" i="1" dirty="0"/>
              <a:t> при формуванні </a:t>
            </a:r>
            <a:r>
              <a:rPr lang="uk-UA" b="1" i="1" dirty="0" err="1"/>
              <a:t>професійно</a:t>
            </a:r>
            <a:r>
              <a:rPr lang="uk-UA" b="1" i="1" dirty="0"/>
              <a:t>-компетентної підготовки студентів</a:t>
            </a:r>
            <a:r>
              <a:rPr lang="uk-UA" b="1" i="1"/>
              <a:t>» </a:t>
            </a:r>
            <a:r>
              <a:rPr lang="uk-UA" b="1" i="1" smtClean="0"/>
              <a:t>Лисюк І.В., </a:t>
            </a:r>
          </a:p>
          <a:p>
            <a:pPr marL="0" indent="0">
              <a:buNone/>
            </a:pPr>
            <a:r>
              <a:rPr lang="uk-UA" b="1" i="1" smtClean="0"/>
              <a:t>«</a:t>
            </a:r>
            <a:r>
              <a:rPr lang="uk-UA" b="1" i="1" dirty="0"/>
              <a:t>Активація </a:t>
            </a:r>
            <a:r>
              <a:rPr lang="uk-UA" b="1" i="1" dirty="0" err="1"/>
              <a:t>пізнавально</a:t>
            </a:r>
            <a:r>
              <a:rPr lang="uk-UA" b="1" i="1" dirty="0"/>
              <a:t> – розумової діяльності студентів – медиків на заняттях  з  дисциплін «Педіатрія» та «Невідкладні стани в педіатрії» в сучасних умовах</a:t>
            </a:r>
            <a:r>
              <a:rPr lang="uk-UA" b="1" i="1"/>
              <a:t>» </a:t>
            </a:r>
            <a:r>
              <a:rPr lang="uk-UA" b="1" i="1" smtClean="0"/>
              <a:t>Курдюмова Н.О., Поліщук Т.Г.</a:t>
            </a:r>
            <a:endParaRPr lang="ru-RU" b="1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84858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329642" cy="562612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Склад </a:t>
            </a:r>
            <a:r>
              <a:rPr lang="ru-RU" b="1" i="1" dirty="0" err="1" smtClean="0">
                <a:solidFill>
                  <a:srgbClr val="0070C0"/>
                </a:solidFill>
              </a:rPr>
              <a:t>методичної</a:t>
            </a:r>
            <a:r>
              <a:rPr lang="ru-RU" b="1" i="1" dirty="0" smtClean="0">
                <a:solidFill>
                  <a:srgbClr val="0070C0"/>
                </a:solidFill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</a:rPr>
              <a:t>комісії</a:t>
            </a:r>
            <a:r>
              <a:rPr lang="ru-RU" b="1" i="1" dirty="0" smtClean="0">
                <a:solidFill>
                  <a:srgbClr val="0070C0"/>
                </a:solidFill>
              </a:rPr>
              <a:t> :</a:t>
            </a:r>
          </a:p>
          <a:p>
            <a:r>
              <a:rPr lang="uk-UA" sz="2400" b="1" dirty="0" err="1" smtClean="0">
                <a:latin typeface="Bookman Old Style" pitchFamily="18" charset="0"/>
              </a:rPr>
              <a:t>Терновенко</a:t>
            </a:r>
            <a:r>
              <a:rPr lang="uk-UA" sz="2400" b="1" dirty="0" smtClean="0">
                <a:latin typeface="Bookman Old Style" pitchFamily="18" charset="0"/>
              </a:rPr>
              <a:t> Т.В. викладач - методист внутрішньої медицини, спеціаліст вищої категорії, голова комісії.</a:t>
            </a:r>
          </a:p>
          <a:p>
            <a:r>
              <a:rPr lang="uk-UA" sz="2400" b="1" dirty="0" err="1" smtClean="0">
                <a:latin typeface="Bookman Old Style" pitchFamily="18" charset="0"/>
              </a:rPr>
              <a:t>Курдюмова</a:t>
            </a:r>
            <a:r>
              <a:rPr lang="uk-UA" sz="2400" b="1" dirty="0" smtClean="0">
                <a:latin typeface="Bookman Old Style" pitchFamily="18" charset="0"/>
              </a:rPr>
              <a:t> Н.О. викладач – методист педіатрії, спеціаліст вищої категорії.</a:t>
            </a:r>
          </a:p>
          <a:p>
            <a:r>
              <a:rPr lang="uk-UA" sz="2400" b="1" dirty="0" smtClean="0">
                <a:latin typeface="Bookman Old Style" pitchFamily="18" charset="0"/>
              </a:rPr>
              <a:t>Поліщук Т.Г. викладач – методист педіатрії, спеціаліст вищої категорії.</a:t>
            </a:r>
          </a:p>
          <a:p>
            <a:r>
              <a:rPr lang="uk-UA" sz="2400" b="1" dirty="0" err="1" smtClean="0">
                <a:latin typeface="Bookman Old Style" pitchFamily="18" charset="0"/>
              </a:rPr>
              <a:t>Олінковська</a:t>
            </a:r>
            <a:r>
              <a:rPr lang="uk-UA" sz="2400" b="1" dirty="0" smtClean="0">
                <a:latin typeface="Bookman Old Style" pitchFamily="18" charset="0"/>
              </a:rPr>
              <a:t> Т.А. викладач - методист неврології та психіатрії, спеціаліст вищої категорії.</a:t>
            </a:r>
          </a:p>
          <a:p>
            <a:r>
              <a:rPr lang="uk-UA" sz="2400" b="1" dirty="0" err="1" smtClean="0">
                <a:latin typeface="Bookman Old Style" pitchFamily="18" charset="0"/>
              </a:rPr>
              <a:t>Усик</a:t>
            </a:r>
            <a:r>
              <a:rPr lang="uk-UA" sz="2400" b="1" dirty="0" smtClean="0">
                <a:latin typeface="Bookman Old Style" pitchFamily="18" charset="0"/>
              </a:rPr>
              <a:t> Л.М. викладач – методист </a:t>
            </a:r>
            <a:r>
              <a:rPr lang="uk-UA" sz="2400" b="1" dirty="0" err="1" smtClean="0">
                <a:latin typeface="Bookman Old Style" pitchFamily="18" charset="0"/>
              </a:rPr>
              <a:t>інфектології</a:t>
            </a:r>
            <a:r>
              <a:rPr lang="uk-UA" sz="2400" b="1" dirty="0" smtClean="0">
                <a:latin typeface="Bookman Old Style" pitchFamily="18" charset="0"/>
              </a:rPr>
              <a:t>, спеціаліст вищої категорії.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337356551_1958210147873362_6748264406289116921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876" y="955044"/>
            <a:ext cx="8238572" cy="463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039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12068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Тимошенко Н.В. </a:t>
            </a:r>
            <a:r>
              <a:rPr lang="uk-UA" dirty="0"/>
              <a:t>провела для старших </a:t>
            </a:r>
            <a:r>
              <a:rPr lang="uk-UA" dirty="0" err="1"/>
              <a:t>медсестер</a:t>
            </a:r>
            <a:r>
              <a:rPr lang="uk-UA" dirty="0"/>
              <a:t> ЦРЛ курс навчання щодо нормативів гігієни рук відповідно до наказу МОЗ України від 03.08.2021 року №1614. 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 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uk-UA" dirty="0"/>
              <a:t>Членство викладачів  у ініціативній  групі  "ТВОРИ ДОБРО" по реалізації  </a:t>
            </a:r>
            <a:r>
              <a:rPr lang="uk-UA" dirty="0" err="1"/>
              <a:t>проєкту</a:t>
            </a:r>
            <a:r>
              <a:rPr lang="uk-UA" dirty="0"/>
              <a:t> "</a:t>
            </a:r>
            <a:r>
              <a:rPr lang="ru-RU" dirty="0" err="1"/>
              <a:t>Discimus</a:t>
            </a:r>
            <a:r>
              <a:rPr lang="ru-RU" dirty="0"/>
              <a:t> </a:t>
            </a:r>
            <a:r>
              <a:rPr lang="ru-RU" dirty="0" err="1"/>
              <a:t>vitam</a:t>
            </a:r>
            <a:r>
              <a:rPr lang="ru-RU" dirty="0"/>
              <a:t> </a:t>
            </a:r>
            <a:r>
              <a:rPr lang="ru-RU" dirty="0" err="1"/>
              <a:t>salvare</a:t>
            </a:r>
            <a:r>
              <a:rPr lang="uk-UA" dirty="0"/>
              <a:t>" з навчання </a:t>
            </a:r>
            <a:r>
              <a:rPr lang="uk-UA" dirty="0" err="1"/>
              <a:t>домедичної</a:t>
            </a:r>
            <a:r>
              <a:rPr lang="uk-UA" dirty="0"/>
              <a:t> допомоги жителів Конотопської територіальної громади,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088463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343598696_202814685863683_5870568567366293622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50047"/>
            <a:ext cx="4601671" cy="345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349362380_634280745244373_6779834023828465427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5" y="188641"/>
            <a:ext cx="4324363" cy="631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087724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60648"/>
            <a:ext cx="8856984" cy="6336704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Участь в роботі </a:t>
            </a:r>
            <a:r>
              <a:rPr lang="uk-UA" dirty="0" err="1"/>
              <a:t>вишколу</a:t>
            </a:r>
            <a:r>
              <a:rPr lang="uk-UA" dirty="0"/>
              <a:t> з </a:t>
            </a:r>
            <a:r>
              <a:rPr lang="uk-UA" dirty="0" smtClean="0"/>
              <a:t>першої </a:t>
            </a:r>
            <a:r>
              <a:rPr lang="uk-UA" dirty="0" err="1"/>
              <a:t>домедичної</a:t>
            </a:r>
            <a:r>
              <a:rPr lang="uk-UA" dirty="0"/>
              <a:t> допомоги для пластунів «Вовчий подих» в якості </a:t>
            </a:r>
            <a:r>
              <a:rPr lang="uk-UA"/>
              <a:t>інструкторів </a:t>
            </a:r>
            <a:r>
              <a:rPr lang="uk-UA" smtClean="0"/>
              <a:t>– Терновенко Т.В., Усик Л.М., </a:t>
            </a:r>
          </a:p>
          <a:p>
            <a:pPr marL="0" indent="0">
              <a:buNone/>
            </a:pPr>
            <a:r>
              <a:rPr lang="uk-UA" smtClean="0"/>
              <a:t>Гуденко О.В.</a:t>
            </a:r>
            <a:endParaRPr lang="ru-RU" dirty="0"/>
          </a:p>
          <a:p>
            <a:endParaRPr lang="ru-RU" dirty="0"/>
          </a:p>
        </p:txBody>
      </p:sp>
      <p:pic>
        <p:nvPicPr>
          <p:cNvPr id="4098" name="Picture 2" descr="C:\Users\USER\Desktop\344716704_189116304016156_518846836827108371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045" y="2571744"/>
            <a:ext cx="4603987" cy="392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344608521_1344480723081224_4177360674389806844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63370"/>
            <a:ext cx="3789040" cy="505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499674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435280" cy="6009531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Участь у тренінгу "</a:t>
            </a:r>
            <a:r>
              <a:rPr lang="uk-UA"/>
              <a:t>Сумка </a:t>
            </a:r>
            <a:r>
              <a:rPr lang="uk-UA" smtClean="0"/>
              <a:t>Самаритянина</a:t>
            </a:r>
            <a:r>
              <a:rPr lang="uk-UA" dirty="0"/>
              <a:t>". </a:t>
            </a:r>
            <a:r>
              <a:rPr lang="uk-UA"/>
              <a:t>– </a:t>
            </a:r>
            <a:r>
              <a:rPr lang="uk-UA" smtClean="0"/>
              <a:t>Гуденко О.В., Терновенко Т.В., Тимошенко Н.В., Рощик В.А., Лисюк І.В.</a:t>
            </a:r>
            <a:endParaRPr lang="ru-RU" dirty="0"/>
          </a:p>
          <a:p>
            <a:endParaRPr lang="ru-RU" dirty="0"/>
          </a:p>
        </p:txBody>
      </p:sp>
      <p:pic>
        <p:nvPicPr>
          <p:cNvPr id="5122" name="Picture 2" descr="C:\Users\USER\Desktop\0-02-05-ffc6b912bd1d3f6a53c7c7f08b0d557036df1b56da626816ec3cc1b42d1741b6_6ecee27238748c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92829"/>
            <a:ext cx="345638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0-02-05-5d35677debae95ea4f8e2e6e5a2f2ed568c83e6c6f5641718c3cea003976f66c_a2e3c68a78b83fe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44824"/>
            <a:ext cx="3528392" cy="470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904937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 smtClean="0"/>
              <a:t>Викладачі циклу</a:t>
            </a:r>
            <a:r>
              <a:rPr lang="uk-UA" sz="3200" smtClean="0"/>
              <a:t>:  </a:t>
            </a:r>
            <a:r>
              <a:rPr lang="uk-UA" sz="3200" smtClean="0"/>
              <a:t>Тимошенко Н.В.,  </a:t>
            </a:r>
            <a:br>
              <a:rPr lang="uk-UA" sz="3200" smtClean="0"/>
            </a:br>
            <a:r>
              <a:rPr lang="uk-UA" sz="3200" smtClean="0"/>
              <a:t>Бургай Н.В., Гуденко О.В. </a:t>
            </a:r>
            <a:r>
              <a:rPr lang="uk-UA" sz="3200" dirty="0" smtClean="0"/>
              <a:t>брали участь в загальноміському заході</a:t>
            </a:r>
            <a:endParaRPr lang="ru-RU" sz="3200" dirty="0"/>
          </a:p>
        </p:txBody>
      </p:sp>
      <p:pic>
        <p:nvPicPr>
          <p:cNvPr id="1026" name="Picture 2" descr="C:\Users\USER\Desktop\356253529_3474662799518855_5565878272210768857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00181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082491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435280" cy="593752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uk-UA" sz="8000" dirty="0" smtClean="0"/>
          </a:p>
          <a:p>
            <a:pPr algn="ctr">
              <a:buNone/>
            </a:pPr>
            <a:r>
              <a:rPr lang="uk-UA" sz="8000" b="1" i="1" smtClean="0">
                <a:solidFill>
                  <a:srgbClr val="0070C0"/>
                </a:solidFill>
              </a:rPr>
              <a:t>Дякую за</a:t>
            </a:r>
          </a:p>
          <a:p>
            <a:pPr algn="ctr">
              <a:buNone/>
            </a:pPr>
            <a:r>
              <a:rPr lang="uk-UA" sz="8000" b="1" i="1" smtClean="0">
                <a:solidFill>
                  <a:srgbClr val="0070C0"/>
                </a:solidFill>
              </a:rPr>
              <a:t> </a:t>
            </a:r>
            <a:r>
              <a:rPr lang="uk-UA" sz="8000" b="1" i="1" dirty="0" smtClean="0">
                <a:solidFill>
                  <a:srgbClr val="0070C0"/>
                </a:solidFill>
              </a:rPr>
              <a:t>увагу</a:t>
            </a:r>
            <a:endParaRPr lang="ru-RU" sz="80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58204" cy="5697559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latin typeface="Bookman Old Style" pitchFamily="18" charset="0"/>
              </a:rPr>
              <a:t>Тимошенко Н.В.  Старший викладач догляду за пацієнтом  та основ </a:t>
            </a:r>
            <a:r>
              <a:rPr lang="uk-UA" sz="2800" b="1" dirty="0" err="1" smtClean="0">
                <a:latin typeface="Bookman Old Style" pitchFamily="18" charset="0"/>
              </a:rPr>
              <a:t>медсестринства</a:t>
            </a:r>
            <a:r>
              <a:rPr lang="uk-UA" sz="2800" b="1" dirty="0" smtClean="0">
                <a:latin typeface="Bookman Old Style" pitchFamily="18" charset="0"/>
              </a:rPr>
              <a:t>, спеціаліст вищої категорії.</a:t>
            </a:r>
          </a:p>
          <a:p>
            <a:r>
              <a:rPr lang="uk-UA" sz="2800" b="1" dirty="0" smtClean="0">
                <a:latin typeface="Bookman Old Style" pitchFamily="18" charset="0"/>
              </a:rPr>
              <a:t>Лисюк І.В.  Старший викладач догляду за пацієнтом та основ </a:t>
            </a:r>
            <a:r>
              <a:rPr lang="uk-UA" sz="2800" b="1" dirty="0" err="1" smtClean="0">
                <a:latin typeface="Bookman Old Style" pitchFamily="18" charset="0"/>
              </a:rPr>
              <a:t>медсестринства</a:t>
            </a:r>
            <a:r>
              <a:rPr lang="uk-UA" sz="2800" b="1" dirty="0" smtClean="0">
                <a:latin typeface="Bookman Old Style" pitchFamily="18" charset="0"/>
              </a:rPr>
              <a:t>, спеціаліст вищої категорії.</a:t>
            </a:r>
          </a:p>
          <a:p>
            <a:r>
              <a:rPr lang="uk-UA" sz="2800" b="1" dirty="0" err="1" smtClean="0">
                <a:latin typeface="Bookman Old Style" pitchFamily="18" charset="0"/>
              </a:rPr>
              <a:t>Рощик</a:t>
            </a:r>
            <a:r>
              <a:rPr lang="uk-UA" sz="2800" b="1" dirty="0" smtClean="0">
                <a:latin typeface="Bookman Old Style" pitchFamily="18" charset="0"/>
              </a:rPr>
              <a:t> В.А. викладач </a:t>
            </a:r>
            <a:r>
              <a:rPr lang="uk-UA" sz="2800" b="1" dirty="0" err="1" smtClean="0">
                <a:latin typeface="Bookman Old Style" pitchFamily="18" charset="0"/>
              </a:rPr>
              <a:t>медсестринства</a:t>
            </a:r>
            <a:r>
              <a:rPr lang="uk-UA" sz="2800" b="1" dirty="0" smtClean="0">
                <a:latin typeface="Bookman Old Style" pitchFamily="18" charset="0"/>
              </a:rPr>
              <a:t> у внутрішній медицині, спеціаліст І категорії.</a:t>
            </a:r>
          </a:p>
          <a:p>
            <a:endParaRPr lang="ru-RU" sz="2800" b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363272" cy="5649491"/>
          </a:xfrm>
        </p:spPr>
        <p:txBody>
          <a:bodyPr/>
          <a:lstStyle/>
          <a:p>
            <a:r>
              <a:rPr lang="uk-UA" b="1" dirty="0" err="1" smtClean="0">
                <a:latin typeface="Bookman Old Style" pitchFamily="18" charset="0"/>
              </a:rPr>
              <a:t>Гуденко</a:t>
            </a:r>
            <a:r>
              <a:rPr lang="uk-UA" b="1" dirty="0" smtClean="0">
                <a:latin typeface="Bookman Old Style" pitchFamily="18" charset="0"/>
              </a:rPr>
              <a:t> О.В. викладач </a:t>
            </a:r>
            <a:r>
              <a:rPr lang="uk-UA" b="1" dirty="0" err="1" smtClean="0">
                <a:latin typeface="Bookman Old Style" pitchFamily="18" charset="0"/>
              </a:rPr>
              <a:t>медсестринства</a:t>
            </a:r>
            <a:r>
              <a:rPr lang="uk-UA" b="1" dirty="0" smtClean="0">
                <a:latin typeface="Bookman Old Style" pitchFamily="18" charset="0"/>
              </a:rPr>
              <a:t> в </a:t>
            </a:r>
            <a:r>
              <a:rPr lang="uk-UA" b="1" dirty="0" err="1" smtClean="0">
                <a:latin typeface="Bookman Old Style" pitchFamily="18" charset="0"/>
              </a:rPr>
              <a:t>дерматовенерології</a:t>
            </a:r>
            <a:r>
              <a:rPr lang="uk-UA" b="1" dirty="0" smtClean="0">
                <a:latin typeface="Bookman Old Style" pitchFamily="18" charset="0"/>
              </a:rPr>
              <a:t> , спеціаліст І категорії.</a:t>
            </a:r>
          </a:p>
          <a:p>
            <a:r>
              <a:rPr lang="uk-UA" b="1" dirty="0" err="1" smtClean="0">
                <a:latin typeface="Bookman Old Style" pitchFamily="18" charset="0"/>
              </a:rPr>
              <a:t>Бургай</a:t>
            </a:r>
            <a:r>
              <a:rPr lang="uk-UA" b="1" dirty="0" smtClean="0">
                <a:latin typeface="Bookman Old Style" pitchFamily="18" charset="0"/>
              </a:rPr>
              <a:t> Н.В. викладач внутрішньої медицини, спеціаліст ІІ категорії.</a:t>
            </a:r>
          </a:p>
          <a:p>
            <a:r>
              <a:rPr lang="uk-UA" b="1" dirty="0" smtClean="0">
                <a:latin typeface="Bookman Old Style" pitchFamily="18" charset="0"/>
              </a:rPr>
              <a:t>Сушко О.А. викладач </a:t>
            </a:r>
            <a:r>
              <a:rPr lang="uk-UA" b="1" dirty="0" err="1" smtClean="0">
                <a:latin typeface="Bookman Old Style" pitchFamily="18" charset="0"/>
              </a:rPr>
              <a:t>медсестринства</a:t>
            </a:r>
            <a:r>
              <a:rPr lang="uk-UA" b="1" dirty="0" smtClean="0">
                <a:latin typeface="Bookman Old Style" pitchFamily="18" charset="0"/>
              </a:rPr>
              <a:t> в педіатрії, </a:t>
            </a:r>
            <a:r>
              <a:rPr lang="uk-UA" b="1" dirty="0">
                <a:latin typeface="Bookman Old Style" pitchFamily="18" charset="0"/>
              </a:rPr>
              <a:t>спеціаліст ІІ категорії.</a:t>
            </a:r>
            <a:endParaRPr lang="uk-UA" b="1" dirty="0" smtClean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329642" cy="5697559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    </a:t>
            </a:r>
            <a:r>
              <a:rPr lang="uk-UA" sz="4000" b="1" dirty="0" smtClean="0">
                <a:latin typeface="Bookman Old Style" pitchFamily="18" charset="0"/>
              </a:rPr>
              <a:t>Циклова комісія працювала над методичною проблемою:</a:t>
            </a:r>
          </a:p>
          <a:p>
            <a:pPr algn="ctr">
              <a:buNone/>
            </a:pPr>
            <a:r>
              <a:rPr lang="uk-UA" sz="4000" dirty="0" smtClean="0">
                <a:latin typeface="Bookman Old Style" pitchFamily="18" charset="0"/>
              </a:rPr>
              <a:t> </a:t>
            </a:r>
            <a:r>
              <a:rPr lang="uk-UA" sz="4000" b="1" dirty="0">
                <a:solidFill>
                  <a:srgbClr val="FF0000"/>
                </a:solidFill>
              </a:rPr>
              <a:t>«</a:t>
            </a:r>
            <a:r>
              <a:rPr lang="uk-UA" sz="4000" b="1" i="1" dirty="0">
                <a:solidFill>
                  <a:srgbClr val="FF0000"/>
                </a:solidFill>
              </a:rPr>
              <a:t>Формування професійних </a:t>
            </a:r>
            <a:r>
              <a:rPr lang="uk-UA" sz="4000" b="1" i="1" dirty="0" err="1">
                <a:solidFill>
                  <a:srgbClr val="FF0000"/>
                </a:solidFill>
              </a:rPr>
              <a:t>компетентностей</a:t>
            </a:r>
            <a:r>
              <a:rPr lang="uk-UA" sz="4000" b="1" i="1" dirty="0">
                <a:solidFill>
                  <a:srgbClr val="FF0000"/>
                </a:solidFill>
              </a:rPr>
              <a:t> майбутніх медичних спеціалістів через інноваційну діяльність »</a:t>
            </a:r>
            <a:endParaRPr lang="ru-RU" sz="4000" b="1" dirty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4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329642" cy="569755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Членами методичної комісії складені методичні розробки :</a:t>
            </a:r>
          </a:p>
          <a:p>
            <a:pPr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«Спостереження за пацієнтом з патологією ССС. Пульс, АТ»,</a:t>
            </a:r>
          </a:p>
          <a:p>
            <a:pPr>
              <a:buNone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ВІЛ інфекція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«Менінгококова інфекція. Інфекційний мононуклеоз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«Організація харчування в стаціонарі. Санітарний контроль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Папулосквамозні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дерматози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«Аномалії конституції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Туберкульоз у дітей»</a:t>
            </a:r>
            <a:endParaRPr lang="uk-UA" sz="20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«Інфекційні хвороби нервової системи» </a:t>
            </a:r>
            <a:endParaRPr lang="uk-UA" sz="20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«Артеріальна гіпертензія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Медсестринський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 при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пневмоніях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плевритах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«Дифтерія. Кашлюк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«Коми при цукровому  діабеті»                     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uk-UA" sz="1800" b="1" i="1" dirty="0" smtClean="0">
              <a:solidFill>
                <a:srgbClr val="0070C0"/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401080" cy="6143668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uk-UA" sz="8600" b="1" i="1" dirty="0" smtClean="0">
                <a:solidFill>
                  <a:srgbClr val="0070C0"/>
                </a:solidFill>
                <a:cs typeface="Aharoni" pitchFamily="2" charset="-79"/>
              </a:rPr>
              <a:t>            Підготовлені доповіді:</a:t>
            </a:r>
            <a:r>
              <a:rPr lang="uk-UA" sz="8800" dirty="0"/>
              <a:t> </a:t>
            </a:r>
            <a:endParaRPr lang="uk-UA" sz="8800" dirty="0" smtClean="0"/>
          </a:p>
          <a:p>
            <a:pPr>
              <a:buNone/>
            </a:pPr>
            <a:r>
              <a:rPr lang="uk-UA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магістрів </a:t>
            </a:r>
            <a:r>
              <a:rPr lang="uk-UA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медсестринства</a:t>
            </a:r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uk-UA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Україні»,</a:t>
            </a:r>
          </a:p>
          <a:p>
            <a:pPr>
              <a:buNone/>
            </a:pPr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«Особливості вивчення студентами дисципліни «Медична реабілітація» на основі професійної компетентності»</a:t>
            </a:r>
            <a:endParaRPr lang="uk-UA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«Застосування сучасних інтерактивних методів навчання</a:t>
            </a:r>
            <a:r>
              <a:rPr lang="uk-UA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>
              <a:buNone/>
            </a:pPr>
            <a:r>
              <a:rPr lang="uk-UA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«Розвиток професійної компетентності викладача засобами наукової діяльності</a:t>
            </a:r>
            <a:r>
              <a:rPr lang="uk-UA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>
              <a:buNone/>
            </a:pPr>
            <a:r>
              <a:rPr lang="uk-UA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«Шляхи запровадження дуальної освіти</a:t>
            </a:r>
            <a:r>
              <a:rPr lang="uk-UA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>
              <a:buNone/>
            </a:pPr>
            <a:r>
              <a:rPr lang="uk-UA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Активні методи </a:t>
            </a:r>
            <a:r>
              <a:rPr lang="uk-UA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навчання», </a:t>
            </a:r>
          </a:p>
          <a:p>
            <a:pPr>
              <a:buNone/>
            </a:pPr>
            <a:r>
              <a:rPr lang="uk-UA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ділової гри при вивченні догляду та основ </a:t>
            </a:r>
            <a:r>
              <a:rPr lang="uk-UA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медсестринства</a:t>
            </a:r>
            <a:r>
              <a:rPr lang="uk-UA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>
              <a:buNone/>
            </a:pPr>
            <a:r>
              <a:rPr lang="uk-UA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 </a:t>
            </a:r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Дистанційне навчання як сучасна освітня технологія», </a:t>
            </a:r>
            <a:endParaRPr lang="uk-UA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</a:t>
            </a:r>
            <a:r>
              <a:rPr lang="uk-UA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організаторских</a:t>
            </a:r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умінь у майбутнього медичного працівника», </a:t>
            </a:r>
            <a:endParaRPr lang="uk-UA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Особистісно –орієнтований підхід під час підготовки майбутніх медичних сестер», </a:t>
            </a:r>
            <a:endParaRPr lang="uk-UA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Шляхи мотивації сучасного студента до самостійного </a:t>
            </a:r>
            <a:r>
              <a:rPr lang="uk-UA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навчання.»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uk-UA" sz="80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uk-UA" sz="80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uk-UA" sz="44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14290"/>
            <a:ext cx="8258204" cy="579300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 smtClean="0"/>
              <a:t>   </a:t>
            </a:r>
            <a:r>
              <a:rPr lang="ru-RU" sz="4000" b="1" i="1" dirty="0" smtClean="0">
                <a:solidFill>
                  <a:srgbClr val="FF0000"/>
                </a:solidFill>
              </a:rPr>
              <a:t> </a:t>
            </a:r>
          </a:p>
          <a:p>
            <a:pPr algn="ctr">
              <a:buNone/>
            </a:pPr>
            <a:r>
              <a:rPr lang="ru-RU" sz="4000" i="1" dirty="0"/>
              <a:t> </a:t>
            </a:r>
            <a:r>
              <a:rPr lang="ru-RU" sz="4000" i="1" dirty="0" smtClean="0"/>
              <a:t>   </a:t>
            </a:r>
            <a:r>
              <a:rPr lang="uk-UA" sz="4000" b="1" i="1" dirty="0" smtClean="0">
                <a:solidFill>
                  <a:srgbClr val="FF0000"/>
                </a:solidFill>
              </a:rPr>
              <a:t> Продовжене  вивчення досвіду</a:t>
            </a:r>
          </a:p>
          <a:p>
            <a:pPr algn="ctr">
              <a:buNone/>
            </a:pPr>
            <a:r>
              <a:rPr lang="uk-UA" b="1" i="1" dirty="0">
                <a:solidFill>
                  <a:schemeClr val="accent1"/>
                </a:solidFill>
              </a:rPr>
              <a:t>викладача Тимошенко Н.В. «Застосування сучасних інтерактивних методів навчання під час вивчення догляду за пацієнтом та основ </a:t>
            </a:r>
            <a:r>
              <a:rPr lang="uk-UA" b="1" i="1" dirty="0" err="1">
                <a:solidFill>
                  <a:schemeClr val="accent1"/>
                </a:solidFill>
              </a:rPr>
              <a:t>медсестринства</a:t>
            </a:r>
            <a:r>
              <a:rPr lang="uk-UA" b="1" i="1" dirty="0">
                <a:solidFill>
                  <a:schemeClr val="accent1"/>
                </a:solidFill>
              </a:rPr>
              <a:t> »</a:t>
            </a:r>
            <a:endParaRPr lang="ru-RU" b="1" i="1" dirty="0">
              <a:solidFill>
                <a:schemeClr val="accent1"/>
              </a:solidFill>
            </a:endParaRP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329642" cy="5554683"/>
          </a:xfrm>
        </p:spPr>
        <p:txBody>
          <a:bodyPr/>
          <a:lstStyle/>
          <a:p>
            <a:pPr algn="ctr"/>
            <a:r>
              <a:rPr lang="ru-RU" sz="3600" b="1" i="1" dirty="0" err="1" smtClean="0">
                <a:solidFill>
                  <a:srgbClr val="FF0000"/>
                </a:solidFill>
              </a:rPr>
              <a:t>Розпочате</a:t>
            </a:r>
            <a:r>
              <a:rPr lang="ru-RU" sz="3600" b="1" i="1" dirty="0" smtClean="0">
                <a:solidFill>
                  <a:srgbClr val="FF0000"/>
                </a:solidFill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</a:rPr>
              <a:t>вивчення</a:t>
            </a:r>
            <a:r>
              <a:rPr lang="ru-RU" sz="3600" b="1" i="1" dirty="0" smtClean="0">
                <a:solidFill>
                  <a:srgbClr val="FF0000"/>
                </a:solidFill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</a:rPr>
              <a:t>досвіду</a:t>
            </a:r>
            <a:endParaRPr lang="ru-RU" sz="3600" b="1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uk-UA" sz="3600" dirty="0" smtClean="0"/>
              <a:t> </a:t>
            </a:r>
            <a:r>
              <a:rPr lang="uk-UA" sz="3600" b="1" i="1" dirty="0" smtClean="0">
                <a:solidFill>
                  <a:schemeClr val="accent1"/>
                </a:solidFill>
              </a:rPr>
              <a:t>викладача </a:t>
            </a:r>
            <a:r>
              <a:rPr lang="uk-UA" b="1" i="1" dirty="0" err="1" smtClean="0">
                <a:solidFill>
                  <a:schemeClr val="accent1"/>
                </a:solidFill>
              </a:rPr>
              <a:t>Олінковської</a:t>
            </a:r>
            <a:r>
              <a:rPr lang="uk-UA" b="1" i="1" dirty="0" smtClean="0">
                <a:solidFill>
                  <a:schemeClr val="accent1"/>
                </a:solidFill>
              </a:rPr>
              <a:t> </a:t>
            </a:r>
            <a:r>
              <a:rPr lang="uk-UA" b="1" i="1" dirty="0">
                <a:solidFill>
                  <a:schemeClr val="accent1"/>
                </a:solidFill>
              </a:rPr>
              <a:t>Т.А. «Використання сучасних педагогічних технологій для підвищення активності студентів на заняттях з неврології та </a:t>
            </a:r>
            <a:r>
              <a:rPr lang="uk-UA" b="1" i="1" dirty="0" err="1">
                <a:solidFill>
                  <a:schemeClr val="accent1"/>
                </a:solidFill>
              </a:rPr>
              <a:t>медсестринства</a:t>
            </a:r>
            <a:r>
              <a:rPr lang="uk-UA" b="1" i="1" dirty="0">
                <a:solidFill>
                  <a:schemeClr val="accent1"/>
                </a:solidFill>
              </a:rPr>
              <a:t> в неврології»</a:t>
            </a:r>
            <a:endParaRPr lang="ru-RU" b="1" i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uk-UA" b="1" i="1" dirty="0">
                <a:solidFill>
                  <a:schemeClr val="accent1"/>
                </a:solidFill>
              </a:rPr>
              <a:t> </a:t>
            </a:r>
            <a:endParaRPr lang="ru-RU" b="1" i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ru-RU" b="1" i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923</TotalTime>
  <Words>886</Words>
  <Application>Microsoft Office PowerPoint</Application>
  <PresentationFormat>Экран (4:3)</PresentationFormat>
  <Paragraphs>76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Звіт роботи методичної комісії клінічних дисциплін терапевтичного циклу та педіатрії  за 2022 – 2023 навчальний рік.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Викладачі циклу:  Тимошенко Н.В.,   Бургай Н.В., Гуденко О.В. брали участь в загальноміському заході</vt:lpstr>
      <vt:lpstr>Слайд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Звіт роботи методичної комісії терапевтичного циклу за 2015 – 16 навчальний рік.</dc:title>
  <dc:creator>USER</dc:creator>
  <cp:lastModifiedBy>Завучи</cp:lastModifiedBy>
  <cp:revision>116</cp:revision>
  <dcterms:created xsi:type="dcterms:W3CDTF">2016-05-28T13:15:42Z</dcterms:created>
  <dcterms:modified xsi:type="dcterms:W3CDTF">2023-07-04T11:33:10Z</dcterms:modified>
</cp:coreProperties>
</file>